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56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636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8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944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04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99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52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03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3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166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28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B91FD-67F6-4016-94F2-B1AD12FC7DD0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3AFD-325E-4FBB-A5FC-BC12E3237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70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ehko.lt/upl/Image/P_R_Azija/Resize%20of%20borne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782"/>
            <a:ext cx="9144000" cy="687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-762000" y="533400"/>
            <a:ext cx="7772400" cy="1470025"/>
          </a:xfrm>
        </p:spPr>
        <p:txBody>
          <a:bodyPr/>
          <a:lstStyle/>
          <a:p>
            <a:r>
              <a:rPr lang="lt-LT" sz="8000" b="1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dobe Gothic Std B" pitchFamily="34" charset="-128"/>
              </a:rPr>
              <a:t>Azija</a:t>
            </a:r>
            <a:endParaRPr lang="en-US" sz="8000" b="1" dirty="0">
              <a:solidFill>
                <a:schemeClr val="bg1"/>
              </a:solidFill>
              <a:latin typeface="Berlin Sans FB Demi" panose="020E0802020502020306" pitchFamily="34" charset="0"/>
              <a:ea typeface="Adobe Gothic Std B" pitchFamily="34" charset="-128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-609600" y="5334000"/>
            <a:ext cx="5181600" cy="1828800"/>
          </a:xfrm>
        </p:spPr>
        <p:txBody>
          <a:bodyPr/>
          <a:lstStyle/>
          <a:p>
            <a:r>
              <a:rPr lang="lt-LT" b="1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dobe Gothic Std B" pitchFamily="34" charset="-128"/>
              </a:rPr>
              <a:t>Kūrė 4d kl. </a:t>
            </a:r>
            <a:r>
              <a:rPr lang="en-US" b="1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dobe Gothic Std B" pitchFamily="34" charset="-128"/>
              </a:rPr>
              <a:t>m</a:t>
            </a:r>
            <a:r>
              <a:rPr lang="lt-LT" b="1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dobe Gothic Std B" pitchFamily="34" charset="-128"/>
              </a:rPr>
              <a:t>ok</a:t>
            </a:r>
            <a:r>
              <a:rPr lang="lt-LT" b="1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dobe Gothic Std B" pitchFamily="34" charset="-128"/>
              </a:rPr>
              <a:t>. </a:t>
            </a:r>
            <a:endParaRPr lang="en-US" b="1" dirty="0" smtClean="0">
              <a:solidFill>
                <a:schemeClr val="bg1"/>
              </a:solidFill>
              <a:latin typeface="Berlin Sans FB Demi" panose="020E0802020502020306" pitchFamily="34" charset="0"/>
              <a:ea typeface="Adobe Gothic Std B" pitchFamily="34" charset="-128"/>
            </a:endParaRPr>
          </a:p>
          <a:p>
            <a:r>
              <a:rPr lang="lt-LT" b="1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dobe Gothic Std B" pitchFamily="34" charset="-128"/>
              </a:rPr>
              <a:t>Kasparas </a:t>
            </a:r>
            <a:r>
              <a:rPr lang="en-US" b="1" dirty="0" err="1" smtClean="0">
                <a:solidFill>
                  <a:schemeClr val="bg1"/>
                </a:solidFill>
                <a:latin typeface="Berlin Sans FB Demi" panose="020E0802020502020306" pitchFamily="34" charset="0"/>
                <a:ea typeface="Adobe Gothic Std B" pitchFamily="34" charset="-128"/>
              </a:rPr>
              <a:t>Z</a:t>
            </a:r>
            <a:r>
              <a:rPr lang="lt-LT" b="1" dirty="0" smtClean="0">
                <a:solidFill>
                  <a:schemeClr val="bg1"/>
                </a:solidFill>
                <a:latin typeface="Berlin Sans FB Demi" panose="020E0802020502020306" pitchFamily="34" charset="0"/>
                <a:ea typeface="Adobe Gothic Std B" pitchFamily="34" charset="-128"/>
              </a:rPr>
              <a:t>dančius</a:t>
            </a:r>
            <a:endParaRPr lang="en-US" b="1" dirty="0">
              <a:solidFill>
                <a:schemeClr val="bg1"/>
              </a:solidFill>
              <a:latin typeface="Berlin Sans FB Demi" panose="020E0802020502020306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8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2.gstatic.com/images?q=tbn:ANd9GcQR2Fccy3D0WrawXbsU8JOUDxyuqeBUKTS0JpS1dYVmLPpwCTJbU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782"/>
            <a:ext cx="9144000" cy="687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lt-LT" b="1" dirty="0" smtClean="0">
                <a:solidFill>
                  <a:schemeClr val="bg1"/>
                </a:solidFill>
              </a:rPr>
              <a:t>Azija</a:t>
            </a:r>
            <a:r>
              <a:rPr lang="lt-LT" dirty="0" smtClean="0">
                <a:solidFill>
                  <a:schemeClr val="bg1"/>
                </a:solidFill>
              </a:rPr>
              <a:t>, didžiausia pasaulio dalis (~30 % viso sausumos ploto), čia gyvena apie 60 % pasaulio gyventojų. Su Europa sudaro Eurazijos žemyną. Riba tarp Azijos ir Europos žemynų nėra vienareikšmiai apibrėžta.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lt-LT" dirty="0" smtClean="0">
                <a:solidFill>
                  <a:schemeClr val="bg1"/>
                </a:solidFill>
              </a:rPr>
              <a:t>Nuo </a:t>
            </a:r>
            <a:r>
              <a:rPr lang="lt-LT" dirty="0" smtClean="0">
                <a:solidFill>
                  <a:schemeClr val="bg1"/>
                </a:solidFill>
              </a:rPr>
              <a:t>Amerikos Aziją skiria Beringo sąsiauris.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lt-LT" dirty="0" smtClean="0">
                <a:solidFill>
                  <a:schemeClr val="bg1"/>
                </a:solidFill>
              </a:rPr>
              <a:t>Nuo </a:t>
            </a:r>
            <a:r>
              <a:rPr lang="lt-LT" dirty="0" smtClean="0">
                <a:solidFill>
                  <a:schemeClr val="bg1"/>
                </a:solidFill>
              </a:rPr>
              <a:t>Afrikos – Sueco kanalas.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25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uardianlv.com/wp-content/uploads/2013/10/life_under_the_ocean-wi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28600" y="4648200"/>
            <a:ext cx="8686800" cy="1828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lt-LT" dirty="0" smtClean="0">
                <a:solidFill>
                  <a:schemeClr val="bg1"/>
                </a:solidFill>
              </a:rPr>
              <a:t>Azijos krantų ilgis ~62 800 km. Apie 8 mln. km² Azijos ploto tenka pusiasaliams ir ~2 </a:t>
            </a:r>
            <a:r>
              <a:rPr lang="lt-LT" dirty="0" err="1" smtClean="0">
                <a:solidFill>
                  <a:schemeClr val="bg1"/>
                </a:solidFill>
              </a:rPr>
              <a:t>mln</a:t>
            </a:r>
            <a:r>
              <a:rPr lang="lt-LT" dirty="0" smtClean="0">
                <a:solidFill>
                  <a:schemeClr val="bg1"/>
                </a:solidFill>
              </a:rPr>
              <a:t> km² – saloms. Plačiausioje vietoje (iš šiaurės rytų į pietryčius) Azija yra 11 455 km pločio.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94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5662275"/>
              </p:ext>
            </p:extLst>
          </p:nvPr>
        </p:nvGraphicFramePr>
        <p:xfrm>
          <a:off x="2057400" y="609600"/>
          <a:ext cx="5181600" cy="579119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</a:tblGrid>
              <a:tr h="791288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Plotas</a:t>
                      </a:r>
                      <a:endParaRPr lang="en-US" sz="1800" dirty="0"/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43 810 582 km²</a:t>
                      </a:r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91288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Populiacija</a:t>
                      </a:r>
                      <a:endParaRPr lang="en-US" sz="1800" dirty="0"/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~4 050 404 193</a:t>
                      </a:r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43466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Tankumas</a:t>
                      </a:r>
                      <a:endParaRPr lang="en-US" sz="1800" dirty="0"/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89/km²</a:t>
                      </a:r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43466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Šalys</a:t>
                      </a:r>
                      <a:endParaRPr lang="en-US" sz="1800" dirty="0"/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47</a:t>
                      </a:r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30402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Kalbos</a:t>
                      </a:r>
                      <a:endParaRPr lang="en-US" sz="1800" dirty="0"/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1800" dirty="0"/>
                        <a:t>kinų</a:t>
                      </a:r>
                      <a:br>
                        <a:rPr lang="lt-LT" sz="1800" dirty="0"/>
                      </a:br>
                      <a:r>
                        <a:rPr lang="lt-LT" sz="1800" dirty="0" err="1"/>
                        <a:t>hindi</a:t>
                      </a:r>
                      <a:r>
                        <a:rPr lang="lt-LT" sz="1800" dirty="0"/>
                        <a:t/>
                      </a:r>
                      <a:br>
                        <a:rPr lang="lt-LT" sz="1800" dirty="0"/>
                      </a:br>
                      <a:r>
                        <a:rPr lang="lt-LT" sz="1800" dirty="0"/>
                        <a:t>japonų</a:t>
                      </a:r>
                      <a:br>
                        <a:rPr lang="lt-LT" sz="1800" dirty="0"/>
                      </a:br>
                      <a:r>
                        <a:rPr lang="lt-LT" sz="1800" dirty="0"/>
                        <a:t>arabų</a:t>
                      </a:r>
                      <a:br>
                        <a:rPr lang="lt-LT" sz="1800" dirty="0"/>
                      </a:br>
                      <a:r>
                        <a:rPr lang="lt-LT" sz="1800" dirty="0"/>
                        <a:t>bengalų</a:t>
                      </a:r>
                      <a:br>
                        <a:rPr lang="lt-LT" sz="1800" dirty="0"/>
                      </a:br>
                      <a:r>
                        <a:rPr lang="lt-LT" sz="1800" dirty="0"/>
                        <a:t>indoneziečių ir kt.</a:t>
                      </a:r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91288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Laiko </a:t>
                      </a:r>
                      <a:r>
                        <a:rPr lang="en-US" sz="1800" b="1" dirty="0" err="1"/>
                        <a:t>juostos</a:t>
                      </a:r>
                      <a:endParaRPr lang="en-US" sz="1800" dirty="0"/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UTC+2 – UTC+12</a:t>
                      </a:r>
                    </a:p>
                  </a:txBody>
                  <a:tcPr marL="37716" marR="37716" marT="37716" marB="3771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568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ages.alfa.lt/10513/22/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6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lt-LT" sz="4800" b="1" dirty="0" smtClean="0">
                <a:solidFill>
                  <a:schemeClr val="bg1"/>
                </a:solidFill>
              </a:rPr>
              <a:t>Ilgiausios </a:t>
            </a:r>
            <a:r>
              <a:rPr lang="lt-LT" sz="4800" b="1" dirty="0" smtClean="0">
                <a:solidFill>
                  <a:schemeClr val="bg1"/>
                </a:solidFill>
              </a:rPr>
              <a:t>upės</a:t>
            </a:r>
            <a:endParaRPr lang="lt-LT" sz="4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lt-LT" dirty="0" smtClean="0">
                <a:solidFill>
                  <a:schemeClr val="bg1"/>
                </a:solidFill>
              </a:rPr>
              <a:t>į Arkties </a:t>
            </a:r>
            <a:r>
              <a:rPr lang="lt-LT" dirty="0" smtClean="0">
                <a:solidFill>
                  <a:schemeClr val="bg1"/>
                </a:solidFill>
              </a:rPr>
              <a:t>vandenyną įteka </a:t>
            </a:r>
            <a:r>
              <a:rPr lang="lt-LT" dirty="0" smtClean="0">
                <a:solidFill>
                  <a:schemeClr val="bg1"/>
                </a:solidFill>
              </a:rPr>
              <a:t>Jenisejus, Obė, Irtyšius, </a:t>
            </a:r>
            <a:r>
              <a:rPr lang="lt-LT" dirty="0" smtClean="0">
                <a:solidFill>
                  <a:schemeClr val="bg1"/>
                </a:solidFill>
              </a:rPr>
              <a:t>Lena</a:t>
            </a:r>
            <a:r>
              <a:rPr lang="lt-LT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lt-LT" dirty="0" smtClean="0">
                <a:solidFill>
                  <a:schemeClr val="bg1"/>
                </a:solidFill>
              </a:rPr>
              <a:t> Į Ramųjį </a:t>
            </a:r>
            <a:r>
              <a:rPr lang="lt-LT" dirty="0" smtClean="0">
                <a:solidFill>
                  <a:schemeClr val="bg1"/>
                </a:solidFill>
              </a:rPr>
              <a:t>vandenyną: Amūras, Hvanghė, Jangdzė, </a:t>
            </a:r>
            <a:r>
              <a:rPr lang="lt-LT" dirty="0" smtClean="0">
                <a:solidFill>
                  <a:schemeClr val="bg1"/>
                </a:solidFill>
              </a:rPr>
              <a:t>Mekongas.</a:t>
            </a:r>
            <a:endParaRPr lang="lt-LT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lt-LT" dirty="0" smtClean="0">
                <a:solidFill>
                  <a:schemeClr val="bg1"/>
                </a:solidFill>
              </a:rPr>
              <a:t>Į Indijos </a:t>
            </a:r>
            <a:r>
              <a:rPr lang="lt-LT" dirty="0" smtClean="0">
                <a:solidFill>
                  <a:schemeClr val="bg1"/>
                </a:solidFill>
              </a:rPr>
              <a:t>vandenyną: Tigras, Eufratas, Indas, Gangas, Bramaputra, </a:t>
            </a:r>
            <a:r>
              <a:rPr lang="lt-LT" dirty="0" smtClean="0">
                <a:solidFill>
                  <a:schemeClr val="bg1"/>
                </a:solidFill>
              </a:rPr>
              <a:t>Iravadis</a:t>
            </a:r>
            <a:r>
              <a:rPr lang="lt-LT" dirty="0" smtClean="0">
                <a:solidFill>
                  <a:schemeClr val="bg1"/>
                </a:solidFill>
              </a:rPr>
              <a:t>.</a:t>
            </a:r>
            <a:endParaRPr lang="lt-LT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lt-LT" dirty="0" smtClean="0">
                <a:solidFill>
                  <a:schemeClr val="bg1"/>
                </a:solidFill>
              </a:rPr>
              <a:t>Į Aralo </a:t>
            </a:r>
            <a:r>
              <a:rPr lang="lt-LT" dirty="0" smtClean="0">
                <a:solidFill>
                  <a:schemeClr val="bg1"/>
                </a:solidFill>
              </a:rPr>
              <a:t>jūrą: Syrdarja, Amudarja.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98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urinio vietos rezervavimo ženklas 5"/>
          <p:cNvSpPr>
            <a:spLocks noGrp="1"/>
          </p:cNvSpPr>
          <p:nvPr>
            <p:ph idx="1"/>
          </p:nvPr>
        </p:nvSpPr>
        <p:spPr>
          <a:xfrm>
            <a:off x="1600200" y="1066800"/>
            <a:ext cx="5715000" cy="3810000"/>
          </a:xfrm>
        </p:spPr>
        <p:txBody>
          <a:bodyPr/>
          <a:lstStyle/>
          <a:p>
            <a:pPr marL="0" indent="0" algn="ctr">
              <a:buNone/>
            </a:pPr>
            <a:endParaRPr lang="lt-LT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lt-LT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lt-LT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   </a:t>
            </a:r>
            <a:r>
              <a:rPr lang="lt-LT" sz="4800" dirty="0" smtClean="0">
                <a:latin typeface="Berlin Sans FB Demi" panose="020E0802020502020306" pitchFamily="34" charset="0"/>
              </a:rPr>
              <a:t>Ačiū už dėmesį</a:t>
            </a:r>
            <a:r>
              <a:rPr lang="en-US" sz="4800" dirty="0" smtClean="0">
                <a:latin typeface="Berlin Sans FB Demi" panose="020E0802020502020306" pitchFamily="34" charset="0"/>
              </a:rPr>
              <a:t>!</a:t>
            </a:r>
          </a:p>
          <a:p>
            <a:pPr marL="0" indent="0" algn="ctr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3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tema</vt:lpstr>
      <vt:lpstr>Azija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Azija</dc:title>
  <dc:creator>rt</dc:creator>
  <cp:lastModifiedBy>201</cp:lastModifiedBy>
  <cp:revision>4</cp:revision>
  <dcterms:created xsi:type="dcterms:W3CDTF">2014-05-08T14:20:29Z</dcterms:created>
  <dcterms:modified xsi:type="dcterms:W3CDTF">2014-05-08T15:48:40Z</dcterms:modified>
</cp:coreProperties>
</file>