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4" r:id="rId6"/>
    <p:sldId id="267"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19" autoAdjust="0"/>
  </p:normalViewPr>
  <p:slideViewPr>
    <p:cSldViewPr>
      <p:cViewPr>
        <p:scale>
          <a:sx n="64" d="100"/>
          <a:sy n="64" d="100"/>
        </p:scale>
        <p:origin x="-1344" y="-26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94ACA5-5832-4EA6-86DF-2982D0BBD163}"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3064030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94ACA5-5832-4EA6-86DF-2982D0BBD163}"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160004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94ACA5-5832-4EA6-86DF-2982D0BBD163}"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233429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94ACA5-5832-4EA6-86DF-2982D0BBD163}"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3401029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4ACA5-5832-4EA6-86DF-2982D0BBD163}"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361245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94ACA5-5832-4EA6-86DF-2982D0BBD163}" type="datetimeFigureOut">
              <a:rPr lang="en-US" smtClean="0"/>
              <a:pPr/>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3402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94ACA5-5832-4EA6-86DF-2982D0BBD163}" type="datetimeFigureOut">
              <a:rPr lang="en-US" smtClean="0"/>
              <a:pPr/>
              <a:t>6/2/2014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273239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94ACA5-5832-4EA6-86DF-2982D0BBD163}" type="datetimeFigureOut">
              <a:rPr lang="en-US" smtClean="0"/>
              <a:pPr/>
              <a:t>6/2/2014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1412262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4ACA5-5832-4EA6-86DF-2982D0BBD163}" type="datetimeFigureOut">
              <a:rPr lang="en-US" smtClean="0"/>
              <a:pPr/>
              <a:t>6/2/2014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1814518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4ACA5-5832-4EA6-86DF-2982D0BBD163}" type="datetimeFigureOut">
              <a:rPr lang="en-US" smtClean="0"/>
              <a:pPr/>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33016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4ACA5-5832-4EA6-86DF-2982D0BBD163}" type="datetimeFigureOut">
              <a:rPr lang="en-US" smtClean="0"/>
              <a:pPr/>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1764509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4ACA5-5832-4EA6-86DF-2982D0BBD163}" type="datetimeFigureOut">
              <a:rPr lang="en-US" smtClean="0"/>
              <a:pPr/>
              <a:t>6/2/2014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1703B-DB82-49AD-BE1E-263F11C1EA18}" type="slidenum">
              <a:rPr lang="en-US" smtClean="0"/>
              <a:pPr/>
              <a:t>‹#›</a:t>
            </a:fld>
            <a:endParaRPr lang="en-US"/>
          </a:p>
        </p:txBody>
      </p:sp>
    </p:spTree>
    <p:extLst>
      <p:ext uri="{BB962C8B-B14F-4D97-AF65-F5344CB8AC3E}">
        <p14:creationId xmlns:p14="http://schemas.microsoft.com/office/powerpoint/2010/main" xmlns="" val="3094250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8744"/>
            <a:ext cx="91440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p:txBody>
          <a:bodyPr/>
          <a:lstStyle/>
          <a:p>
            <a:r>
              <a:rPr lang="en-US" dirty="0" err="1" smtClean="0">
                <a:solidFill>
                  <a:srgbClr val="FFFF00"/>
                </a:solidFill>
              </a:rPr>
              <a:t>Azija</a:t>
            </a:r>
            <a:endParaRPr lang="en-US" dirty="0">
              <a:solidFill>
                <a:srgbClr val="FFFF00"/>
              </a:solidFill>
            </a:endParaRPr>
          </a:p>
        </p:txBody>
      </p:sp>
      <p:sp>
        <p:nvSpPr>
          <p:cNvPr id="3" name="Subtitle 2"/>
          <p:cNvSpPr>
            <a:spLocks noGrp="1"/>
          </p:cNvSpPr>
          <p:nvPr>
            <p:ph type="subTitle" idx="1"/>
          </p:nvPr>
        </p:nvSpPr>
        <p:spPr>
          <a:xfrm>
            <a:off x="5867400" y="5486400"/>
            <a:ext cx="3276600" cy="1362855"/>
          </a:xfrm>
        </p:spPr>
        <p:txBody>
          <a:bodyPr>
            <a:normAutofit/>
          </a:bodyPr>
          <a:lstStyle/>
          <a:p>
            <a:r>
              <a:rPr lang="en-US" dirty="0" smtClean="0">
                <a:solidFill>
                  <a:schemeClr val="accent6">
                    <a:lumMod val="75000"/>
                  </a:schemeClr>
                </a:solidFill>
              </a:rPr>
              <a:t>K</a:t>
            </a:r>
            <a:r>
              <a:rPr lang="lt-LT" dirty="0" smtClean="0">
                <a:solidFill>
                  <a:schemeClr val="accent6">
                    <a:lumMod val="75000"/>
                  </a:schemeClr>
                </a:solidFill>
              </a:rPr>
              <a:t>ūrė </a:t>
            </a:r>
            <a:r>
              <a:rPr lang="en-US" dirty="0" smtClean="0">
                <a:solidFill>
                  <a:schemeClr val="accent6">
                    <a:lumMod val="75000"/>
                  </a:schemeClr>
                </a:solidFill>
              </a:rPr>
              <a:t>4D kl. </a:t>
            </a:r>
            <a:r>
              <a:rPr lang="en-US" dirty="0" err="1">
                <a:solidFill>
                  <a:schemeClr val="accent6">
                    <a:lumMod val="75000"/>
                  </a:schemeClr>
                </a:solidFill>
              </a:rPr>
              <a:t>m</a:t>
            </a:r>
            <a:r>
              <a:rPr lang="en-US" dirty="0" err="1" smtClean="0">
                <a:solidFill>
                  <a:schemeClr val="accent6">
                    <a:lumMod val="75000"/>
                  </a:schemeClr>
                </a:solidFill>
              </a:rPr>
              <a:t>ok</a:t>
            </a:r>
            <a:r>
              <a:rPr lang="en-US" dirty="0" smtClean="0">
                <a:solidFill>
                  <a:schemeClr val="accent6">
                    <a:lumMod val="75000"/>
                  </a:schemeClr>
                </a:solidFill>
              </a:rPr>
              <a:t>.</a:t>
            </a:r>
          </a:p>
          <a:p>
            <a:r>
              <a:rPr lang="en-US" dirty="0" err="1" smtClean="0">
                <a:solidFill>
                  <a:schemeClr val="accent6">
                    <a:lumMod val="75000"/>
                  </a:schemeClr>
                </a:solidFill>
              </a:rPr>
              <a:t>Adomas</a:t>
            </a:r>
            <a:r>
              <a:rPr lang="en-US" dirty="0" smtClean="0">
                <a:solidFill>
                  <a:schemeClr val="accent6">
                    <a:lumMod val="75000"/>
                  </a:schemeClr>
                </a:solidFill>
              </a:rPr>
              <a:t> Bal</a:t>
            </a:r>
            <a:r>
              <a:rPr lang="lt-LT" dirty="0" smtClean="0">
                <a:solidFill>
                  <a:schemeClr val="accent6">
                    <a:lumMod val="75000"/>
                  </a:schemeClr>
                </a:solidFill>
              </a:rPr>
              <a:t>čius</a:t>
            </a:r>
            <a:endParaRPr lang="en-US" dirty="0">
              <a:solidFill>
                <a:schemeClr val="accent6">
                  <a:lumMod val="75000"/>
                </a:schemeClr>
              </a:solidFill>
            </a:endParaRPr>
          </a:p>
        </p:txBody>
      </p:sp>
    </p:spTree>
    <p:extLst>
      <p:ext uri="{BB962C8B-B14F-4D97-AF65-F5344CB8AC3E}">
        <p14:creationId xmlns:p14="http://schemas.microsoft.com/office/powerpoint/2010/main" xmlns="" val="881547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ubtitle 2"/>
          <p:cNvSpPr>
            <a:spLocks noGrp="1"/>
          </p:cNvSpPr>
          <p:nvPr>
            <p:ph type="subTitle" idx="1"/>
          </p:nvPr>
        </p:nvSpPr>
        <p:spPr>
          <a:xfrm>
            <a:off x="381000" y="1600200"/>
            <a:ext cx="8382000" cy="4876800"/>
          </a:xfrm>
        </p:spPr>
        <p:txBody>
          <a:bodyPr>
            <a:normAutofit fontScale="77500" lnSpcReduction="20000"/>
          </a:bodyPr>
          <a:lstStyle/>
          <a:p>
            <a:r>
              <a:rPr lang="lt-LT" dirty="0" smtClean="0">
                <a:solidFill>
                  <a:schemeClr val="tx2">
                    <a:lumMod val="20000"/>
                    <a:lumOff val="80000"/>
                  </a:schemeClr>
                </a:solidFill>
              </a:rPr>
              <a:t>Aziją iš trijų pusių supa vandenynai – šiaurėje Arkties, rytuose – Ramusis, pietuose – Indijos vandenynas, pietvakariuose – Atlanto vandenyno jūros (Viduržemio, Egėjo, Marmuro, Juodoji ir Azovo). 92 km pločio Beringo sąsiauris skiria Aziją nuo Amerikos. Sueco sąsmauka jungia Aziją su Afrika(riba tarp jų eina Sueco kanalu). Vakaruose Azija ribojasi su Europa, su kuria sudaro Eurazijos žemyną. Sutartinė riba tarp Azijos ir Europos eina Uralo kalnų rytinėje papėdėje, Embos upe ir Kumos-Manyčo įduba, šiauriniu Kaukazo kalnų pakraščiu (Kaukazas priskiriamas Azijai). Pietryčiuose Malajų salynas Aziją skiria nuo Australijos.</a:t>
            </a:r>
          </a:p>
          <a:p>
            <a:endParaRPr lang="lt-LT" dirty="0" smtClean="0">
              <a:solidFill>
                <a:schemeClr val="tx2">
                  <a:lumMod val="20000"/>
                  <a:lumOff val="80000"/>
                </a:schemeClr>
              </a:solidFill>
            </a:endParaRPr>
          </a:p>
          <a:p>
            <a:r>
              <a:rPr lang="lt-LT" dirty="0" smtClean="0">
                <a:solidFill>
                  <a:schemeClr val="tx2">
                    <a:lumMod val="20000"/>
                    <a:lumOff val="80000"/>
                  </a:schemeClr>
                </a:solidFill>
              </a:rPr>
              <a:t>Azijos krantų ilgis ~62 800 km. Apie 8 mln. km² Azijos ploto tenka pusiasaliams ir ~2 mln km² – saloms. Plačiausioje vietoje (iš šiaurės rytų į pietryčius) Azija yra 11 455 km pločio.</a:t>
            </a:r>
            <a:endParaRPr lang="en-US" dirty="0">
              <a:solidFill>
                <a:schemeClr val="tx2">
                  <a:lumMod val="20000"/>
                  <a:lumOff val="80000"/>
                </a:schemeClr>
              </a:solidFill>
            </a:endParaRPr>
          </a:p>
        </p:txBody>
      </p:sp>
      <p:sp>
        <p:nvSpPr>
          <p:cNvPr id="2" name="Title 1"/>
          <p:cNvSpPr>
            <a:spLocks noGrp="1"/>
          </p:cNvSpPr>
          <p:nvPr>
            <p:ph type="ctrTitle"/>
          </p:nvPr>
        </p:nvSpPr>
        <p:spPr>
          <a:xfrm>
            <a:off x="609600" y="457201"/>
            <a:ext cx="7772400" cy="914400"/>
          </a:xfrm>
        </p:spPr>
        <p:txBody>
          <a:bodyPr/>
          <a:lstStyle/>
          <a:p>
            <a:r>
              <a:rPr lang="en-US" dirty="0" err="1" smtClean="0">
                <a:solidFill>
                  <a:srgbClr val="FF0000"/>
                </a:solidFill>
              </a:rPr>
              <a:t>Azija</a:t>
            </a:r>
            <a:endParaRPr lang="en-US" dirty="0">
              <a:solidFill>
                <a:srgbClr val="FF0000"/>
              </a:solidFill>
            </a:endParaRPr>
          </a:p>
        </p:txBody>
      </p:sp>
    </p:spTree>
    <p:extLst>
      <p:ext uri="{BB962C8B-B14F-4D97-AF65-F5344CB8AC3E}">
        <p14:creationId xmlns:p14="http://schemas.microsoft.com/office/powerpoint/2010/main" xmlns="" val="155132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
            <a:ext cx="9144001" cy="68580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a:xfrm>
            <a:off x="685800" y="304801"/>
            <a:ext cx="7772400" cy="1143000"/>
          </a:xfrm>
        </p:spPr>
        <p:txBody>
          <a:bodyPr/>
          <a:lstStyle/>
          <a:p>
            <a:r>
              <a:rPr lang="en-US" dirty="0" err="1" smtClean="0">
                <a:solidFill>
                  <a:srgbClr val="FF0000"/>
                </a:solidFill>
              </a:rPr>
              <a:t>Azijos</a:t>
            </a:r>
            <a:r>
              <a:rPr lang="en-US" dirty="0" smtClean="0">
                <a:solidFill>
                  <a:srgbClr val="FF0000"/>
                </a:solidFill>
              </a:rPr>
              <a:t> </a:t>
            </a:r>
            <a:r>
              <a:rPr lang="lt-LT" dirty="0" smtClean="0">
                <a:solidFill>
                  <a:srgbClr val="FF0000"/>
                </a:solidFill>
              </a:rPr>
              <a:t>istorija</a:t>
            </a:r>
            <a:endParaRPr lang="en-US" dirty="0">
              <a:solidFill>
                <a:srgbClr val="FF0000"/>
              </a:solidFill>
            </a:endParaRPr>
          </a:p>
        </p:txBody>
      </p:sp>
      <p:sp>
        <p:nvSpPr>
          <p:cNvPr id="3" name="Subtitle 2"/>
          <p:cNvSpPr>
            <a:spLocks noGrp="1"/>
          </p:cNvSpPr>
          <p:nvPr>
            <p:ph type="subTitle" idx="1"/>
          </p:nvPr>
        </p:nvSpPr>
        <p:spPr>
          <a:xfrm>
            <a:off x="2209800" y="1447800"/>
            <a:ext cx="6705600" cy="5029200"/>
          </a:xfrm>
        </p:spPr>
        <p:txBody>
          <a:bodyPr>
            <a:normAutofit lnSpcReduction="10000"/>
          </a:bodyPr>
          <a:lstStyle/>
          <a:p>
            <a:r>
              <a:rPr lang="lt-LT" dirty="0" smtClean="0">
                <a:solidFill>
                  <a:schemeClr val="tx2">
                    <a:lumMod val="20000"/>
                    <a:lumOff val="80000"/>
                  </a:schemeClr>
                </a:solidFill>
              </a:rPr>
              <a:t>Azijos istorija </a:t>
            </a:r>
            <a:r>
              <a:rPr lang="lt-LT" dirty="0" smtClean="0">
                <a:solidFill>
                  <a:schemeClr val="tx2">
                    <a:lumMod val="20000"/>
                    <a:lumOff val="80000"/>
                  </a:schemeClr>
                </a:solidFill>
              </a:rPr>
              <a:t>prasideda su pirmosiomis raštą sukūrusiomis civilizacijomis, kurios formavosi didžiausių upių baseinuose: </a:t>
            </a:r>
            <a:r>
              <a:rPr lang="lt-LT" dirty="0" smtClean="0">
                <a:solidFill>
                  <a:schemeClr val="tx2">
                    <a:lumMod val="20000"/>
                    <a:lumOff val="80000"/>
                  </a:schemeClr>
                </a:solidFill>
              </a:rPr>
              <a:t>Geltonosios </a:t>
            </a:r>
            <a:r>
              <a:rPr lang="lt-LT" dirty="0" smtClean="0">
                <a:solidFill>
                  <a:schemeClr val="tx2">
                    <a:lumMod val="20000"/>
                    <a:lumOff val="80000"/>
                  </a:schemeClr>
                </a:solidFill>
              </a:rPr>
              <a:t>upės, Jangdzės, Gango, Indo ir Eufrato bei Tigro. Šias civilizacijas supo stepėse, ypač centrinėje Azijoje ir Arabijos pusiasalyje, gyvavusios klajoklių gentys. Sėslių civilizacijų ir klajoklių sąveika buvo vienas iš svarbiausių Azijos istoriją lėmusių </a:t>
            </a:r>
            <a:r>
              <a:rPr lang="lt-LT" dirty="0" smtClean="0">
                <a:solidFill>
                  <a:schemeClr val="tx2">
                    <a:lumMod val="20000"/>
                    <a:lumOff val="80000"/>
                  </a:schemeClr>
                </a:solidFill>
              </a:rPr>
              <a:t>veiksnių</a:t>
            </a:r>
            <a:r>
              <a:rPr lang="en-US" dirty="0" smtClean="0">
                <a:solidFill>
                  <a:schemeClr val="tx2">
                    <a:lumMod val="20000"/>
                    <a:lumOff val="80000"/>
                  </a:schemeClr>
                </a:solidFill>
              </a:rPr>
              <a:t>.</a:t>
            </a:r>
            <a:endParaRPr lang="en-US" dirty="0">
              <a:solidFill>
                <a:schemeClr val="tx2">
                  <a:lumMod val="20000"/>
                  <a:lumOff val="80000"/>
                </a:schemeClr>
              </a:solidFill>
            </a:endParaRPr>
          </a:p>
        </p:txBody>
      </p:sp>
    </p:spTree>
    <p:extLst>
      <p:ext uri="{BB962C8B-B14F-4D97-AF65-F5344CB8AC3E}">
        <p14:creationId xmlns:p14="http://schemas.microsoft.com/office/powerpoint/2010/main" xmlns="" val="304074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1717675"/>
            <a:ext cx="4572000" cy="3429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6014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3999"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a:xfrm>
            <a:off x="533400" y="-228600"/>
            <a:ext cx="7772400" cy="1470025"/>
          </a:xfrm>
        </p:spPr>
        <p:txBody>
          <a:bodyPr/>
          <a:lstStyle/>
          <a:p>
            <a:r>
              <a:rPr lang="lt-LT" dirty="0" smtClean="0">
                <a:solidFill>
                  <a:srgbClr val="FF0000"/>
                </a:solidFill>
              </a:rPr>
              <a:t>Žemės drebėjimai ir vulkanai</a:t>
            </a:r>
            <a:endParaRPr lang="en-US" dirty="0">
              <a:solidFill>
                <a:srgbClr val="FF0000"/>
              </a:solidFill>
            </a:endParaRPr>
          </a:p>
        </p:txBody>
      </p:sp>
      <p:sp>
        <p:nvSpPr>
          <p:cNvPr id="3" name="Subtitle 2"/>
          <p:cNvSpPr>
            <a:spLocks noGrp="1"/>
          </p:cNvSpPr>
          <p:nvPr>
            <p:ph type="subTitle" idx="1"/>
          </p:nvPr>
        </p:nvSpPr>
        <p:spPr>
          <a:xfrm>
            <a:off x="0" y="914400"/>
            <a:ext cx="9144000" cy="5943600"/>
          </a:xfrm>
        </p:spPr>
        <p:txBody>
          <a:bodyPr>
            <a:noAutofit/>
          </a:bodyPr>
          <a:lstStyle/>
          <a:p>
            <a:pPr algn="just"/>
            <a:r>
              <a:rPr lang="lt-LT" sz="2300" dirty="0">
                <a:solidFill>
                  <a:schemeClr val="tx2">
                    <a:lumMod val="20000"/>
                    <a:lumOff val="80000"/>
                  </a:schemeClr>
                </a:solidFill>
              </a:rPr>
              <a:t>Žemės drebėjimo sritys Azijoje. Ypač dažni ir stiprūs žemės drebėjimai Azijoje būna visu rytiniu Didžiojo vandenyno pakraščiu — Kurilų, Japonų, Filipinų ir Zondo salose. Silpni požeminiai smūgiai čia yra labai dažnas reiškinys, o kartais būna ir labai stiprūs žemės drebėjimai. 1923 metais Japonų salose žemės drebėjimas sugriovė keletą Japonijos miestų, žuvo daug žmonių</a:t>
            </a:r>
            <a:r>
              <a:rPr lang="lt-LT" sz="2300" dirty="0" smtClean="0">
                <a:solidFill>
                  <a:schemeClr val="tx2">
                    <a:lumMod val="20000"/>
                    <a:lumOff val="80000"/>
                  </a:schemeClr>
                </a:solidFill>
              </a:rPr>
              <a:t>.</a:t>
            </a:r>
            <a:r>
              <a:rPr lang="en-US" sz="2300" dirty="0" smtClean="0">
                <a:solidFill>
                  <a:schemeClr val="tx2">
                    <a:lumMod val="20000"/>
                    <a:lumOff val="80000"/>
                  </a:schemeClr>
                </a:solidFill>
              </a:rPr>
              <a:t> </a:t>
            </a:r>
            <a:r>
              <a:rPr lang="lt-LT" sz="2300" dirty="0" smtClean="0">
                <a:solidFill>
                  <a:schemeClr val="tx2">
                    <a:lumMod val="20000"/>
                    <a:lumOff val="80000"/>
                  </a:schemeClr>
                </a:solidFill>
              </a:rPr>
              <a:t>Kitas </a:t>
            </a:r>
            <a:r>
              <a:rPr lang="lt-LT" sz="2300" dirty="0">
                <a:solidFill>
                  <a:schemeClr val="tx2">
                    <a:lumMod val="20000"/>
                    <a:lumOff val="80000"/>
                  </a:schemeClr>
                </a:solidFill>
              </a:rPr>
              <a:t>dažnų, bet ne tokių stiprių žemės drebėjimų ruožas eina iš vakarų į rytus palei jaunus kalnagūbrius per Mažąją Aziją, Kaukazą, Irano kalnyną ir Centrinę Aziją</a:t>
            </a:r>
            <a:r>
              <a:rPr lang="lt-LT" sz="2300" dirty="0" smtClean="0">
                <a:solidFill>
                  <a:schemeClr val="tx2">
                    <a:lumMod val="20000"/>
                    <a:lumOff val="80000"/>
                  </a:schemeClr>
                </a:solidFill>
              </a:rPr>
              <a:t>.</a:t>
            </a:r>
            <a:r>
              <a:rPr lang="en-US" sz="2300" dirty="0" smtClean="0">
                <a:solidFill>
                  <a:schemeClr val="tx2">
                    <a:lumMod val="20000"/>
                    <a:lumOff val="80000"/>
                  </a:schemeClr>
                </a:solidFill>
              </a:rPr>
              <a:t> </a:t>
            </a:r>
            <a:r>
              <a:rPr lang="lt-LT" sz="2300" dirty="0" smtClean="0">
                <a:solidFill>
                  <a:schemeClr val="tx2">
                    <a:lumMod val="20000"/>
                    <a:lumOff val="80000"/>
                  </a:schemeClr>
                </a:solidFill>
              </a:rPr>
              <a:t>Azijos </a:t>
            </a:r>
            <a:r>
              <a:rPr lang="lt-LT" sz="2300" dirty="0">
                <a:solidFill>
                  <a:schemeClr val="tx2">
                    <a:lumMod val="20000"/>
                    <a:lumOff val="80000"/>
                  </a:schemeClr>
                </a:solidFill>
              </a:rPr>
              <a:t>vulkaninės sritys. Pro žemės plutos plyšius ir lūžius vyksta vulkanų išsiveržimai. Azijoje yra daugiau kaip pusė visų Žemės rutulio veikiančių ir užgesusių vulkanų</a:t>
            </a:r>
            <a:r>
              <a:rPr lang="lt-LT" sz="2300" dirty="0" smtClean="0">
                <a:solidFill>
                  <a:schemeClr val="tx2">
                    <a:lumMod val="20000"/>
                    <a:lumOff val="80000"/>
                  </a:schemeClr>
                </a:solidFill>
              </a:rPr>
              <a:t>.</a:t>
            </a:r>
            <a:r>
              <a:rPr lang="en-US" sz="2300" dirty="0" smtClean="0">
                <a:solidFill>
                  <a:schemeClr val="tx2">
                    <a:lumMod val="20000"/>
                    <a:lumOff val="80000"/>
                  </a:schemeClr>
                </a:solidFill>
              </a:rPr>
              <a:t> </a:t>
            </a:r>
            <a:r>
              <a:rPr lang="lt-LT" sz="2300" dirty="0" smtClean="0">
                <a:solidFill>
                  <a:schemeClr val="tx2">
                    <a:lumMod val="20000"/>
                    <a:lumOff val="80000"/>
                  </a:schemeClr>
                </a:solidFill>
              </a:rPr>
              <a:t>Vulkanai </a:t>
            </a:r>
            <a:r>
              <a:rPr lang="lt-LT" sz="2300" dirty="0">
                <a:solidFill>
                  <a:schemeClr val="tx2">
                    <a:lumMod val="20000"/>
                    <a:lumOff val="80000"/>
                  </a:schemeClr>
                </a:solidFill>
              </a:rPr>
              <a:t>išsidėstę Didžiojo vandenyno pakrantėje ir salose, juosiančiose Aziją iš rytų ir pietryčių. Veikiančių vulkanų yra Kamčiatkoje, Kurilų, Japonų, Filipinų ir Zondo salose. Ypač daug vulkanų yra Zondo salų grupėje. Čia buvo nepaprastai smarkių išsiveržimų</a:t>
            </a:r>
            <a:r>
              <a:rPr lang="lt-LT" sz="2300" dirty="0" smtClean="0">
                <a:solidFill>
                  <a:schemeClr val="tx2">
                    <a:lumMod val="20000"/>
                    <a:lumOff val="80000"/>
                  </a:schemeClr>
                </a:solidFill>
              </a:rPr>
              <a:t>.</a:t>
            </a:r>
            <a:r>
              <a:rPr lang="en-US" sz="2300" dirty="0" smtClean="0">
                <a:solidFill>
                  <a:schemeClr val="tx2">
                    <a:lumMod val="20000"/>
                    <a:lumOff val="80000"/>
                  </a:schemeClr>
                </a:solidFill>
              </a:rPr>
              <a:t> </a:t>
            </a:r>
            <a:r>
              <a:rPr lang="lt-LT" sz="2300" dirty="0" smtClean="0">
                <a:solidFill>
                  <a:schemeClr val="tx2">
                    <a:lumMod val="20000"/>
                    <a:lumOff val="80000"/>
                  </a:schemeClr>
                </a:solidFill>
              </a:rPr>
              <a:t>Kamčiatkoje </a:t>
            </a:r>
            <a:r>
              <a:rPr lang="lt-LT" sz="2300" dirty="0">
                <a:solidFill>
                  <a:schemeClr val="tx2">
                    <a:lumMod val="20000"/>
                    <a:lumOff val="80000"/>
                  </a:schemeClr>
                </a:solidFill>
              </a:rPr>
              <a:t>yra vienas didžiųjų Žemės rutulio vulkanų — Kliučio sopka (4750 m). Išsiveržimų metu išsiliejanti lava ištirpdo šlaituose sniegą, ir tuomet sraunūs vandens srautai smarkiai veržiasi žemyn, į kalno papėdę. </a:t>
            </a:r>
            <a:endParaRPr lang="en-US" sz="2300" dirty="0">
              <a:solidFill>
                <a:schemeClr val="tx2">
                  <a:lumMod val="20000"/>
                  <a:lumOff val="80000"/>
                </a:schemeClr>
              </a:solidFill>
            </a:endParaRPr>
          </a:p>
        </p:txBody>
      </p:sp>
    </p:spTree>
    <p:extLst>
      <p:ext uri="{BB962C8B-B14F-4D97-AF65-F5344CB8AC3E}">
        <p14:creationId xmlns:p14="http://schemas.microsoft.com/office/powerpoint/2010/main" xmlns="" val="266455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25262"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ctrTitle"/>
          </p:nvPr>
        </p:nvSpPr>
        <p:spPr>
          <a:xfrm>
            <a:off x="3429000" y="0"/>
            <a:ext cx="4495800" cy="1142999"/>
          </a:xfrm>
        </p:spPr>
        <p:txBody>
          <a:bodyPr>
            <a:normAutofit fontScale="90000"/>
          </a:bodyPr>
          <a:lstStyle/>
          <a:p>
            <a:r>
              <a:rPr lang="en-US" dirty="0"/>
              <a:t/>
            </a:r>
            <a:br>
              <a:rPr lang="en-US" dirty="0"/>
            </a:br>
            <a:r>
              <a:rPr lang="lt-LT" dirty="0" smtClean="0">
                <a:solidFill>
                  <a:srgbClr val="FF0000"/>
                </a:solidFill>
              </a:rPr>
              <a:t>Gyvūnai</a:t>
            </a:r>
            <a:endParaRPr lang="en-US" dirty="0">
              <a:solidFill>
                <a:srgbClr val="FF0000"/>
              </a:solidFill>
            </a:endParaRPr>
          </a:p>
        </p:txBody>
      </p:sp>
      <p:sp>
        <p:nvSpPr>
          <p:cNvPr id="3" name="Subtitle 2"/>
          <p:cNvSpPr>
            <a:spLocks noGrp="1"/>
          </p:cNvSpPr>
          <p:nvPr>
            <p:ph type="subTitle" idx="1"/>
          </p:nvPr>
        </p:nvSpPr>
        <p:spPr>
          <a:xfrm>
            <a:off x="0" y="2895600"/>
            <a:ext cx="9144000" cy="3962400"/>
          </a:xfrm>
        </p:spPr>
        <p:txBody>
          <a:bodyPr>
            <a:noAutofit/>
          </a:bodyPr>
          <a:lstStyle/>
          <a:p>
            <a:pPr algn="just"/>
            <a:r>
              <a:rPr lang="lt-LT" sz="2100" dirty="0">
                <a:solidFill>
                  <a:srgbClr val="FF0000"/>
                </a:solidFill>
              </a:rPr>
              <a:t>Centrinėje Azijoje gyvena laukiniai kupranugariai ir laukiniai arkliai, kurių daugiau niekur nepasitaiko. Ieškodami pašaro ir vandens, laukiniai arkliai nubėga labai toli. Kupranugariai gerai prisitaikę prie dykumos gyvenimo: jie ėda šiurkščius dygius augalus, po kelias dienas išbūna negėrę</a:t>
            </a:r>
            <a:r>
              <a:rPr lang="lt-LT" sz="2100" dirty="0" smtClean="0">
                <a:solidFill>
                  <a:srgbClr val="FF0000"/>
                </a:solidFill>
              </a:rPr>
              <a:t>.</a:t>
            </a:r>
            <a:r>
              <a:rPr lang="en-US" sz="2100" dirty="0" smtClean="0">
                <a:solidFill>
                  <a:srgbClr val="FF0000"/>
                </a:solidFill>
              </a:rPr>
              <a:t> </a:t>
            </a:r>
            <a:r>
              <a:rPr lang="lt-LT" sz="2100" dirty="0" smtClean="0">
                <a:solidFill>
                  <a:srgbClr val="FF0000"/>
                </a:solidFill>
              </a:rPr>
              <a:t>Ypač </a:t>
            </a:r>
            <a:r>
              <a:rPr lang="lt-LT" sz="2100" dirty="0">
                <a:solidFill>
                  <a:srgbClr val="FF0000"/>
                </a:solidFill>
              </a:rPr>
              <a:t>daug dykumose graužikų ir roplių — driežų, gyvačių. Kai kurie smulkieji gyvūnai visai negeria vandens, pasitenkindami ta drėgme, kurią jie gauna su maistu. Gyvūnai yra gelsvai pilko atspalvio, kaip ir dykuma</a:t>
            </a:r>
            <a:r>
              <a:rPr lang="lt-LT" sz="2100" dirty="0" smtClean="0">
                <a:solidFill>
                  <a:srgbClr val="FF0000"/>
                </a:solidFill>
              </a:rPr>
              <a:t>.</a:t>
            </a:r>
            <a:r>
              <a:rPr lang="en-US" sz="2100" dirty="0" smtClean="0">
                <a:solidFill>
                  <a:srgbClr val="FF0000"/>
                </a:solidFill>
              </a:rPr>
              <a:t> </a:t>
            </a:r>
            <a:r>
              <a:rPr lang="lt-LT" sz="2100" dirty="0" smtClean="0">
                <a:solidFill>
                  <a:srgbClr val="FF0000"/>
                </a:solidFill>
              </a:rPr>
              <a:t>Karštą </a:t>
            </a:r>
            <a:r>
              <a:rPr lang="lt-LT" sz="2100" dirty="0">
                <a:solidFill>
                  <a:srgbClr val="FF0000"/>
                </a:solidFill>
              </a:rPr>
              <a:t>vasaros dieną dykuma atrodo apmirusi: visa, kas gyva, slepiasi nuo svilinančių saulės spindulių kokio nors krūmelio pavėsyje arba įsirausią į smėlį. Daugelis gyvūnų tik naktį išlenda iš savo urvų maisto ieškoti. Kai kurie miega per visus vasaros mėnesius</a:t>
            </a:r>
            <a:r>
              <a:rPr lang="lt-LT" sz="2100" dirty="0" smtClean="0">
                <a:solidFill>
                  <a:srgbClr val="FF0000"/>
                </a:solidFill>
              </a:rPr>
              <a:t>.</a:t>
            </a:r>
            <a:r>
              <a:rPr lang="en-US" sz="2100" dirty="0" smtClean="0">
                <a:solidFill>
                  <a:srgbClr val="FF0000"/>
                </a:solidFill>
              </a:rPr>
              <a:t> </a:t>
            </a:r>
            <a:r>
              <a:rPr lang="lt-LT" sz="2100" dirty="0" smtClean="0">
                <a:solidFill>
                  <a:srgbClr val="FF0000"/>
                </a:solidFill>
              </a:rPr>
              <a:t>Didžiųjų </a:t>
            </a:r>
            <a:r>
              <a:rPr lang="lt-LT" sz="2100" dirty="0">
                <a:solidFill>
                  <a:srgbClr val="FF0000"/>
                </a:solidFill>
              </a:rPr>
              <a:t>smėlio dykumų yra Turano žemumoje (Karakumai ir Kyzylkūmas), o taip pat į rytus nuo Pamiro — tarp Kunlunio ir TianŠanio </a:t>
            </a:r>
            <a:r>
              <a:rPr lang="en-US" sz="2100" dirty="0" smtClean="0">
                <a:solidFill>
                  <a:srgbClr val="FF0000"/>
                </a:solidFill>
              </a:rPr>
              <a:t>k</a:t>
            </a:r>
            <a:r>
              <a:rPr lang="lt-LT" sz="2100" dirty="0" smtClean="0">
                <a:solidFill>
                  <a:srgbClr val="FF0000"/>
                </a:solidFill>
              </a:rPr>
              <a:t>alnagūbrių.</a:t>
            </a:r>
            <a:endParaRPr lang="lt-LT" sz="2100" dirty="0">
              <a:solidFill>
                <a:srgbClr val="FF0000"/>
              </a:solidFill>
            </a:endParaRPr>
          </a:p>
        </p:txBody>
      </p:sp>
    </p:spTree>
    <p:extLst>
      <p:ext uri="{BB962C8B-B14F-4D97-AF65-F5344CB8AC3E}">
        <p14:creationId xmlns:p14="http://schemas.microsoft.com/office/powerpoint/2010/main" xmlns="" val="4231520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911"/>
            <a:ext cx="9144000" cy="68599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itle 1"/>
          <p:cNvSpPr>
            <a:spLocks noGrp="1"/>
          </p:cNvSpPr>
          <p:nvPr>
            <p:ph type="title"/>
          </p:nvPr>
        </p:nvSpPr>
        <p:spPr>
          <a:xfrm>
            <a:off x="-228600" y="0"/>
            <a:ext cx="4572000" cy="1143000"/>
          </a:xfrm>
        </p:spPr>
        <p:txBody>
          <a:bodyPr/>
          <a:lstStyle/>
          <a:p>
            <a:r>
              <a:rPr lang="lt-LT" dirty="0" smtClean="0">
                <a:solidFill>
                  <a:srgbClr val="FFFF00"/>
                </a:solidFill>
              </a:rPr>
              <a:t>Ačiū už dėmesį</a:t>
            </a:r>
            <a:endParaRPr lang="en-US" dirty="0">
              <a:solidFill>
                <a:srgbClr val="FFFF00"/>
              </a:solidFill>
            </a:endParaRPr>
          </a:p>
        </p:txBody>
      </p:sp>
    </p:spTree>
    <p:extLst>
      <p:ext uri="{BB962C8B-B14F-4D97-AF65-F5344CB8AC3E}">
        <p14:creationId xmlns:p14="http://schemas.microsoft.com/office/powerpoint/2010/main" xmlns="" val="2448327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574</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Azija</vt:lpstr>
      <vt:lpstr>Azija</vt:lpstr>
      <vt:lpstr>Azijos istorija</vt:lpstr>
      <vt:lpstr>Slide 4</vt:lpstr>
      <vt:lpstr>Žemės drebėjimai ir vulkanai</vt:lpstr>
      <vt:lpstr> Gyvūnai</vt:lpstr>
      <vt:lpstr>Ačiū už dėmesį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Azija</dc:title>
  <dc:creator>rt</dc:creator>
  <cp:lastModifiedBy>201</cp:lastModifiedBy>
  <cp:revision>10</cp:revision>
  <dcterms:created xsi:type="dcterms:W3CDTF">2014-05-15T15:06:29Z</dcterms:created>
  <dcterms:modified xsi:type="dcterms:W3CDTF">2014-06-02T18:57:43Z</dcterms:modified>
</cp:coreProperties>
</file>